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2"/>
  </p:notesMasterIdLst>
  <p:sldIdLst>
    <p:sldId id="292" r:id="rId2"/>
    <p:sldId id="285" r:id="rId3"/>
    <p:sldId id="258" r:id="rId4"/>
    <p:sldId id="376" r:id="rId5"/>
    <p:sldId id="377" r:id="rId6"/>
    <p:sldId id="382" r:id="rId7"/>
    <p:sldId id="260" r:id="rId8"/>
    <p:sldId id="379" r:id="rId9"/>
    <p:sldId id="380" r:id="rId10"/>
    <p:sldId id="299" r:id="rId11"/>
    <p:sldId id="383" r:id="rId12"/>
    <p:sldId id="384" r:id="rId13"/>
    <p:sldId id="387" r:id="rId14"/>
    <p:sldId id="362" r:id="rId15"/>
    <p:sldId id="336" r:id="rId16"/>
    <p:sldId id="339" r:id="rId17"/>
    <p:sldId id="388" r:id="rId18"/>
    <p:sldId id="389" r:id="rId19"/>
    <p:sldId id="374" r:id="rId20"/>
    <p:sldId id="375" r:id="rId2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9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887"/>
    <a:srgbClr val="FFF357"/>
    <a:srgbClr val="31732A"/>
    <a:srgbClr val="2F7029"/>
    <a:srgbClr val="9ECA77"/>
    <a:srgbClr val="45A058"/>
    <a:srgbClr val="9DC3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52" autoAdjust="0"/>
    <p:restoredTop sz="94660" autoAdjust="0"/>
  </p:normalViewPr>
  <p:slideViewPr>
    <p:cSldViewPr snapToGrid="0" snapToObjects="1">
      <p:cViewPr varScale="1">
        <p:scale>
          <a:sx n="71" d="100"/>
          <a:sy n="71" d="100"/>
        </p:scale>
        <p:origin x="-102" y="-552"/>
      </p:cViewPr>
      <p:guideLst>
        <p:guide orient="horz" pos="2199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10F59DB3-E2CB-43B2-9EE4-20819403EC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7279A45-F3E0-4362-ACA0-029C3981177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:a16="http://schemas.microsoft.com/office/drawing/2014/main" xmlns="" id="{70A2AE8C-8237-4F2A-ACBA-38E19F8A590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>
                <a16:creationId xmlns:a16="http://schemas.microsoft.com/office/drawing/2014/main" xmlns="" id="{D9959AD6-C6C6-4D02-9B06-9C2AE69AB5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DF5E070-3CD9-464A-AD36-8E4CAD7FE2C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E5F0BFE-3861-4BEC-B018-3450064372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14E75F-2963-4EAC-BBA3-B1A979E49AD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2531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FBCED6C-F3AC-4763-8764-EE37065FEE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2129" y="-470263"/>
            <a:ext cx="13161478" cy="820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06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8ADE5C19-B1C6-4694-A5D7-AD145EC8D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A6EE45A-ABE4-43F9-BD7D-9D6C57477E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4469"/>
            <a:ext cx="3265714" cy="71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023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AD8F614-37FB-4482-A6F1-2A1C4A38B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2C8C4-F8D9-4B1D-A68F-2709342523FB}" type="datetimeFigureOut">
              <a:rPr lang="zh-CN" altLang="en-US" smtClean="0"/>
              <a:pPr>
                <a:defRPr/>
              </a:pPr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C731576-D7DB-45D0-BD01-A032BE6DF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901D282-1B44-42D3-A17F-35968085A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4E438-6969-4FD4-95FE-71FC8BCC4F2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526C4FE-A71C-46BA-BC6D-DDBE6566F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A792BFA-9CBB-4745-84C8-DA0CB1405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4A9AD39-819B-4EF3-A54F-728DE89B5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539999-9083-431F-9FDB-ED470E21C6ED}" type="slidenum">
              <a:rPr lang="zh-CN" altLang="en-US"/>
              <a:pPr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85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C877-E855-45F2-B71A-869D404D42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003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D6675D3E-7BEE-4365-8DB6-8FBD8352A4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C6133E79-0F6A-402B-9C02-F1E3A6E717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4980E39-1347-4946-B67A-1C7999CEE0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C52C8C4-F8D9-4B1D-A68F-2709342523FB}" type="datetimeFigureOut">
              <a:rPr lang="zh-CN" altLang="en-US" smtClean="0"/>
              <a:pPr>
                <a:defRPr/>
              </a:pPr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82C50D7-3574-422E-8CAD-15A2A50C0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834F0F4-18BD-4AF2-BBDC-089D8124FB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45C7CDCA-9DD1-4FCE-A6C9-56C5379437F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902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A8F9D95-CCDA-41A4-9DE7-50E6647335E2}"/>
              </a:ext>
            </a:extLst>
          </p:cNvPr>
          <p:cNvSpPr/>
          <p:nvPr/>
        </p:nvSpPr>
        <p:spPr>
          <a:xfrm>
            <a:off x="-155848" y="2269321"/>
            <a:ext cx="125885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平移的概念和特征</a:t>
            </a:r>
            <a:endParaRPr lang="zh-CN" altLang="en-US" sz="88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内容占位符 7">
            <a:extLst>
              <a:ext uri="{FF2B5EF4-FFF2-40B4-BE49-F238E27FC236}">
                <a16:creationId xmlns:a16="http://schemas.microsoft.com/office/drawing/2014/main" xmlns="" id="{023A4FF5-0FD9-442F-B25D-F8354A45DF69}"/>
              </a:ext>
            </a:extLst>
          </p:cNvPr>
          <p:cNvSpPr txBox="1"/>
          <p:nvPr/>
        </p:nvSpPr>
        <p:spPr>
          <a:xfrm>
            <a:off x="73278" y="886835"/>
            <a:ext cx="12045443" cy="749521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35000"/>
              </a:lnSpc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如图，下列各组图形中，可以经过平移由一个图形得到另一个图形的是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  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7418" name="矩形 3">
            <a:extLst>
              <a:ext uri="{FF2B5EF4-FFF2-40B4-BE49-F238E27FC236}">
                <a16:creationId xmlns:a16="http://schemas.microsoft.com/office/drawing/2014/main" xmlns="" id="{C3B6E830-B982-4421-B27E-A0AD14E76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5863" y="1363664"/>
            <a:ext cx="2616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pic>
        <p:nvPicPr>
          <p:cNvPr id="17419" name="图片 22" descr="C:\Users\Administrator\Desktop\G246.TIF">
            <a:extLst>
              <a:ext uri="{FF2B5EF4-FFF2-40B4-BE49-F238E27FC236}">
                <a16:creationId xmlns:a16="http://schemas.microsoft.com/office/drawing/2014/main" xmlns="" id="{A25B5C6C-29EA-43AC-94D9-DBD2D7404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159" y="1652648"/>
            <a:ext cx="9030798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 23">
            <a:extLst>
              <a:ext uri="{FF2B5EF4-FFF2-40B4-BE49-F238E27FC236}">
                <a16:creationId xmlns:a16="http://schemas.microsoft.com/office/drawing/2014/main" xmlns="" id="{0BA5CDB0-1371-48A3-99EF-2C51DE4840BC}"/>
              </a:ext>
            </a:extLst>
          </p:cNvPr>
          <p:cNvGrpSpPr>
            <a:grpSpLocks/>
          </p:cNvGrpSpPr>
          <p:nvPr/>
        </p:nvGrpSpPr>
        <p:grpSpPr bwMode="auto">
          <a:xfrm>
            <a:off x="440436" y="3964078"/>
            <a:ext cx="1792187" cy="553998"/>
            <a:chOff x="3437515" y="1408557"/>
            <a:chExt cx="1791510" cy="553959"/>
          </a:xfrm>
        </p:grpSpPr>
        <p:sp>
          <p:nvSpPr>
            <p:cNvPr id="23" name="文本框 24">
              <a:extLst>
                <a:ext uri="{FF2B5EF4-FFF2-40B4-BE49-F238E27FC236}">
                  <a16:creationId xmlns:a16="http://schemas.microsoft.com/office/drawing/2014/main" xmlns="" id="{1BEC9481-9978-4169-8052-1339E9701E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3968" y="1408557"/>
              <a:ext cx="1295057" cy="553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b="1" dirty="0">
                  <a:solidFill>
                    <a:srgbClr val="008000"/>
                  </a:solidFill>
                  <a:latin typeface="Adobe 黑体 Std R" pitchFamily="34" charset="-122"/>
                  <a:ea typeface="Adobe 黑体 Std R" pitchFamily="34" charset="-122"/>
                </a:rPr>
                <a:t>总</a:t>
              </a:r>
              <a:r>
                <a:rPr lang="en-US" altLang="zh-CN" sz="3000" b="1" dirty="0">
                  <a:solidFill>
                    <a:srgbClr val="008000"/>
                  </a:solidFill>
                  <a:latin typeface="Adobe 黑体 Std R" pitchFamily="34" charset="-122"/>
                  <a:ea typeface="Adobe 黑体 Std R" pitchFamily="34" charset="-122"/>
                </a:rPr>
                <a:t>   </a:t>
              </a:r>
              <a:r>
                <a:rPr lang="zh-CN" altLang="en-US" sz="3000" b="1" dirty="0">
                  <a:solidFill>
                    <a:srgbClr val="008000"/>
                  </a:solidFill>
                  <a:latin typeface="Adobe 黑体 Std R" pitchFamily="34" charset="-122"/>
                  <a:ea typeface="Adobe 黑体 Std R" pitchFamily="34" charset="-122"/>
                </a:rPr>
                <a:t>结</a:t>
              </a:r>
            </a:p>
          </p:txBody>
        </p:sp>
        <p:pic>
          <p:nvPicPr>
            <p:cNvPr id="24" name="Picture 6" descr="BS00554_">
              <a:extLst>
                <a:ext uri="{FF2B5EF4-FFF2-40B4-BE49-F238E27FC236}">
                  <a16:creationId xmlns:a16="http://schemas.microsoft.com/office/drawing/2014/main" xmlns="" id="{96601F2D-C63A-4240-889C-A4EEE802D1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7515" y="1490196"/>
              <a:ext cx="503237" cy="43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Rectangle 1">
            <a:extLst>
              <a:ext uri="{FF2B5EF4-FFF2-40B4-BE49-F238E27FC236}">
                <a16:creationId xmlns:a16="http://schemas.microsoft.com/office/drawing/2014/main" xmlns="" id="{39B1D30F-E8BB-49A2-8F63-1B4A592D3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257" y="4662281"/>
            <a:ext cx="11570464" cy="13088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判断一个运动是不是平移，要紧扣平移的特征：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一变三不变，即图形的位置改变，而图形的形状、大小、方向都不变。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xmlns="" id="{FB0E7230-B288-4EB7-837B-E408FB816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937221"/>
            <a:ext cx="68405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观察与思考</a:t>
            </a:r>
          </a:p>
        </p:txBody>
      </p:sp>
      <p:grpSp>
        <p:nvGrpSpPr>
          <p:cNvPr id="22" name="Group 2">
            <a:extLst>
              <a:ext uri="{FF2B5EF4-FFF2-40B4-BE49-F238E27FC236}">
                <a16:creationId xmlns:a16="http://schemas.microsoft.com/office/drawing/2014/main" xmlns="" id="{DF138481-E5F5-4F80-A68A-A2E6480A930B}"/>
              </a:ext>
            </a:extLst>
          </p:cNvPr>
          <p:cNvGrpSpPr>
            <a:grpSpLocks/>
          </p:cNvGrpSpPr>
          <p:nvPr/>
        </p:nvGrpSpPr>
        <p:grpSpPr bwMode="auto">
          <a:xfrm>
            <a:off x="5453283" y="1775240"/>
            <a:ext cx="6129728" cy="4214813"/>
            <a:chOff x="3152" y="2024"/>
            <a:chExt cx="2381" cy="1540"/>
          </a:xfrm>
        </p:grpSpPr>
        <p:pic>
          <p:nvPicPr>
            <p:cNvPr id="23" name="Picture 3">
              <a:extLst>
                <a:ext uri="{FF2B5EF4-FFF2-40B4-BE49-F238E27FC236}">
                  <a16:creationId xmlns:a16="http://schemas.microsoft.com/office/drawing/2014/main" xmlns="" id="{AEB89959-0A5B-4BC3-9670-857BCBB47F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2024"/>
              <a:ext cx="2381" cy="1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 Box 4">
              <a:extLst>
                <a:ext uri="{FF2B5EF4-FFF2-40B4-BE49-F238E27FC236}">
                  <a16:creationId xmlns:a16="http://schemas.microsoft.com/office/drawing/2014/main" xmlns="" id="{8BF106A2-33ED-4E5A-B003-2685FEF0A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88" y="3430"/>
              <a:ext cx="468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6600FF"/>
                  </a:solidFill>
                </a:rPr>
                <a:t>雪人甲</a:t>
              </a:r>
            </a:p>
          </p:txBody>
        </p:sp>
        <p:sp>
          <p:nvSpPr>
            <p:cNvPr id="25" name="Text Box 5">
              <a:extLst>
                <a:ext uri="{FF2B5EF4-FFF2-40B4-BE49-F238E27FC236}">
                  <a16:creationId xmlns:a16="http://schemas.microsoft.com/office/drawing/2014/main" xmlns="" id="{6A75259C-DC84-4583-9D3F-E8BEA4A111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5" y="3430"/>
              <a:ext cx="468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rgbClr val="6600FF"/>
                  </a:solidFill>
                </a:rPr>
                <a:t>雪人乙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277813" y="2039035"/>
            <a:ext cx="48402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雪人甲运动的雪人乙的位置时，雪人甲的鼻尖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是怎样运动的？它运动到了什么位置？帽顶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呢？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xmlns="" id="{FB0E7230-B288-4EB7-837B-E408FB816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7086" y="4612484"/>
            <a:ext cx="196589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对应点</a:t>
            </a:r>
          </a:p>
        </p:txBody>
      </p:sp>
    </p:spTree>
    <p:extLst>
      <p:ext uri="{BB962C8B-B14F-4D97-AF65-F5344CB8AC3E}">
        <p14:creationId xmlns:p14="http://schemas.microsoft.com/office/powerpoint/2010/main" val="35232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xmlns="" id="{FB0E7230-B288-4EB7-837B-E408FB816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937221"/>
            <a:ext cx="68405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观察与思考</a:t>
            </a:r>
          </a:p>
        </p:txBody>
      </p:sp>
      <p:grpSp>
        <p:nvGrpSpPr>
          <p:cNvPr id="22" name="Group 2">
            <a:extLst>
              <a:ext uri="{FF2B5EF4-FFF2-40B4-BE49-F238E27FC236}">
                <a16:creationId xmlns:a16="http://schemas.microsoft.com/office/drawing/2014/main" xmlns="" id="{DF138481-E5F5-4F80-A68A-A2E6480A930B}"/>
              </a:ext>
            </a:extLst>
          </p:cNvPr>
          <p:cNvGrpSpPr>
            <a:grpSpLocks/>
          </p:cNvGrpSpPr>
          <p:nvPr/>
        </p:nvGrpSpPr>
        <p:grpSpPr bwMode="auto">
          <a:xfrm>
            <a:off x="5453283" y="1775240"/>
            <a:ext cx="6129728" cy="4214813"/>
            <a:chOff x="3152" y="2024"/>
            <a:chExt cx="2381" cy="1540"/>
          </a:xfrm>
        </p:grpSpPr>
        <p:pic>
          <p:nvPicPr>
            <p:cNvPr id="23" name="Picture 3">
              <a:extLst>
                <a:ext uri="{FF2B5EF4-FFF2-40B4-BE49-F238E27FC236}">
                  <a16:creationId xmlns:a16="http://schemas.microsoft.com/office/drawing/2014/main" xmlns="" id="{AEB89959-0A5B-4BC3-9670-857BCBB47F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2024"/>
              <a:ext cx="2381" cy="1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 Box 4">
              <a:extLst>
                <a:ext uri="{FF2B5EF4-FFF2-40B4-BE49-F238E27FC236}">
                  <a16:creationId xmlns:a16="http://schemas.microsoft.com/office/drawing/2014/main" xmlns="" id="{8BF106A2-33ED-4E5A-B003-2685FEF0A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88" y="3430"/>
              <a:ext cx="468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6600FF"/>
                  </a:solidFill>
                </a:rPr>
                <a:t>雪人甲</a:t>
              </a:r>
            </a:p>
          </p:txBody>
        </p:sp>
        <p:sp>
          <p:nvSpPr>
            <p:cNvPr id="25" name="Text Box 5">
              <a:extLst>
                <a:ext uri="{FF2B5EF4-FFF2-40B4-BE49-F238E27FC236}">
                  <a16:creationId xmlns:a16="http://schemas.microsoft.com/office/drawing/2014/main" xmlns="" id="{6A75259C-DC84-4583-9D3F-E8BEA4A111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5" y="3430"/>
              <a:ext cx="468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rgbClr val="6600FF"/>
                  </a:solidFill>
                </a:rPr>
                <a:t>雪人乙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277813" y="2039035"/>
            <a:ext cx="517547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连接几组对应点（如：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A‘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B’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C‘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）观察得到的线段，它们的位置、长短有什么关系？</a:t>
            </a:r>
          </a:p>
        </p:txBody>
      </p:sp>
      <p:sp>
        <p:nvSpPr>
          <p:cNvPr id="4" name="矩形 3"/>
          <p:cNvSpPr/>
          <p:nvPr/>
        </p:nvSpPr>
        <p:spPr>
          <a:xfrm>
            <a:off x="1107123" y="4654339"/>
            <a:ext cx="30059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平行且相等</a:t>
            </a:r>
          </a:p>
        </p:txBody>
      </p:sp>
    </p:spTree>
    <p:extLst>
      <p:ext uri="{BB962C8B-B14F-4D97-AF65-F5344CB8AC3E}">
        <p14:creationId xmlns:p14="http://schemas.microsoft.com/office/powerpoint/2010/main" val="1560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xmlns="" id="{FB0E7230-B288-4EB7-837B-E408FB816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937221"/>
            <a:ext cx="68405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观察与思考</a:t>
            </a:r>
          </a:p>
        </p:txBody>
      </p:sp>
      <p:sp>
        <p:nvSpPr>
          <p:cNvPr id="2" name="矩形 1"/>
          <p:cNvSpPr/>
          <p:nvPr/>
        </p:nvSpPr>
        <p:spPr>
          <a:xfrm>
            <a:off x="239713" y="1715582"/>
            <a:ext cx="61274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△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经过平移得到△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A’B’C’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3512" y="4908338"/>
            <a:ext cx="6314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平行 </a:t>
            </a:r>
            <a:r>
              <a:rPr lang="en-US" altLang="zh-CN" sz="40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(</a:t>
            </a:r>
            <a:r>
              <a:rPr lang="zh-CN" altLang="en-US" sz="40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在同一直线上</a:t>
            </a:r>
            <a:r>
              <a:rPr lang="en-US" altLang="zh-CN" sz="40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r>
              <a:rPr lang="zh-CN" altLang="en-US" sz="40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且相等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511" y="1318221"/>
            <a:ext cx="4500563" cy="246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311" y="4165286"/>
            <a:ext cx="5632922" cy="1747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366712" y="2352814"/>
            <a:ext cx="581818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连接几组对应点（如：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A‘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B’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C‘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）观察得到的线段，它们的位置、长短有什么关系？对应线段呢？对应角呢？</a:t>
            </a:r>
          </a:p>
        </p:txBody>
      </p:sp>
      <p:sp>
        <p:nvSpPr>
          <p:cNvPr id="13" name="矩形 12"/>
          <p:cNvSpPr/>
          <p:nvPr/>
        </p:nvSpPr>
        <p:spPr>
          <a:xfrm>
            <a:off x="1762352" y="5784148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对应角相等</a:t>
            </a:r>
          </a:p>
        </p:txBody>
      </p:sp>
    </p:spTree>
    <p:extLst>
      <p:ext uri="{BB962C8B-B14F-4D97-AF65-F5344CB8AC3E}">
        <p14:creationId xmlns:p14="http://schemas.microsoft.com/office/powerpoint/2010/main" val="190484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>
            <a:extLst>
              <a:ext uri="{FF2B5EF4-FFF2-40B4-BE49-F238E27FC236}">
                <a16:creationId xmlns:a16="http://schemas.microsoft.com/office/drawing/2014/main" xmlns="" id="{CEC78189-55BE-4377-8710-ED9E8D06B8A1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08000" y="1817688"/>
            <a:ext cx="11544300" cy="2333625"/>
          </a:xfrm>
        </p:spPr>
        <p:txBody>
          <a:bodyPr/>
          <a:lstStyle/>
          <a:p>
            <a:pPr eaLnBrk="1" hangingPunct="1">
              <a:buClr>
                <a:srgbClr val="FFFF00"/>
              </a:buClr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经过平移：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buClr>
                <a:srgbClr val="FFFF00"/>
              </a:buClr>
              <a:buNone/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新图形与原图形的形状、大小及方向完全相同；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对应点所连的线段平行（或在一条直线上）且相等；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对应线段平行（或在一条直线上）且相等；</a:t>
            </a:r>
          </a:p>
          <a:p>
            <a:pPr marL="0" indent="0" eaLnBrk="1" hangingPunct="1">
              <a:buClr>
                <a:srgbClr val="FFFF00"/>
              </a:buClr>
              <a:buNone/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对应角相等。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xmlns="" id="{5E2D1DEE-0108-49DA-8152-07830D1BF01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814587" y="1097558"/>
            <a:ext cx="3370263" cy="441325"/>
          </a:xfrm>
          <a:prstGeom prst="roundRect">
            <a:avLst>
              <a:gd name="adj" fmla="val 47681"/>
            </a:avLst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xmlns="" id="{52AB0DED-5F06-4996-8649-24C26849E00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77874" y="1081683"/>
            <a:ext cx="1720850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7" name="AutoShape 11">
            <a:extLst>
              <a:ext uri="{FF2B5EF4-FFF2-40B4-BE49-F238E27FC236}">
                <a16:creationId xmlns:a16="http://schemas.microsoft.com/office/drawing/2014/main" xmlns="" id="{8F32D5C1-F487-4212-958D-FB2E92ABD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2800" y="895946"/>
            <a:ext cx="777875" cy="777875"/>
          </a:xfrm>
          <a:prstGeom prst="diamond">
            <a:avLst/>
          </a:prstGeom>
          <a:solidFill>
            <a:srgbClr val="FF6600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/>
            <a:r>
              <a:rPr lang="en-US" altLang="ko-KR" sz="2800" b="1" dirty="0">
                <a:solidFill>
                  <a:srgbClr val="FFFFFF"/>
                </a:solidFill>
                <a:latin typeface="Calibri" panose="020F0502020204030204" pitchFamily="34" charset="0"/>
                <a:ea typeface="Gulim" panose="020B0600000101010101" pitchFamily="34" charset="-127"/>
              </a:rPr>
              <a:t>2</a:t>
            </a:r>
          </a:p>
        </p:txBody>
      </p:sp>
      <p:sp>
        <p:nvSpPr>
          <p:cNvPr id="8" name="文本框 27">
            <a:extLst>
              <a:ext uri="{FF2B5EF4-FFF2-40B4-BE49-F238E27FC236}">
                <a16:creationId xmlns:a16="http://schemas.microsoft.com/office/drawing/2014/main" xmlns="" id="{0DE8C3C7-ED4F-401E-9DBC-CBFB97266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587" y="1059458"/>
            <a:ext cx="11842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b="1" dirty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知识点</a:t>
            </a:r>
          </a:p>
        </p:txBody>
      </p:sp>
      <p:sp>
        <p:nvSpPr>
          <p:cNvPr id="9" name="文本框 28">
            <a:extLst>
              <a:ext uri="{FF2B5EF4-FFF2-40B4-BE49-F238E27FC236}">
                <a16:creationId xmlns:a16="http://schemas.microsoft.com/office/drawing/2014/main" xmlns="" id="{D9D8456D-9C49-48AF-8C85-E3AD5023B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6086" y="1054696"/>
            <a:ext cx="185980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平移的性质</a:t>
            </a:r>
            <a:endParaRPr lang="en-US" altLang="zh-CN" sz="2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6062" y="841937"/>
            <a:ext cx="11831637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要点精析：</a:t>
            </a:r>
            <a:endParaRPr lang="en-US" altLang="zh-CN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(1)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连接对应点的线段的长度就是平移的距离；</a:t>
            </a:r>
          </a:p>
          <a:p>
            <a:pPr>
              <a:lnSpc>
                <a:spcPct val="140000"/>
              </a:lnSpc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从原图上一点到其对应点的方向，即起始点到终止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点的方向为平移的方向。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300" y="4175721"/>
            <a:ext cx="4500563" cy="246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4" name="TextBox 33">
            <a:extLst>
              <a:ext uri="{FF2B5EF4-FFF2-40B4-BE49-F238E27FC236}">
                <a16:creationId xmlns:a16="http://schemas.microsoft.com/office/drawing/2014/main" xmlns="" id="{1BDB2EFB-8895-4C5D-96AB-3E4D54E70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00" y="877492"/>
            <a:ext cx="119126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如图，已知有两个梯形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ABCD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EFGH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，其中梯形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EFGH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是由梯形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ABCD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向右平移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 cm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后得到的，问：</a:t>
            </a:r>
          </a:p>
          <a:p>
            <a:pPr defTabSz="914400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(1)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线段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AE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BF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CG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DH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之间有什么数量关系？</a:t>
            </a:r>
          </a:p>
          <a:p>
            <a:pPr defTabSz="914400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(2)AB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EF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BC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FG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GH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EH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之间有什么关系？</a:t>
            </a:r>
          </a:p>
          <a:p>
            <a:pPr defTabSz="914400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(3)∠BAD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FEH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ABC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EFG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BCD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FGH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ADC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EHG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之间有什么数量关系？</a:t>
            </a:r>
          </a:p>
        </p:txBody>
      </p:sp>
      <p:pic>
        <p:nvPicPr>
          <p:cNvPr id="24586" name="图片 21" descr="C:\Users\Administrator\Desktop\G249.TIF">
            <a:extLst>
              <a:ext uri="{FF2B5EF4-FFF2-40B4-BE49-F238E27FC236}">
                <a16:creationId xmlns:a16="http://schemas.microsoft.com/office/drawing/2014/main" xmlns="" id="{0ABC0EE5-A6D8-420F-8B45-C1F8C4108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378" y="3336509"/>
            <a:ext cx="4090255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0" name="内容占位符 7">
            <a:extLst>
              <a:ext uri="{FF2B5EF4-FFF2-40B4-BE49-F238E27FC236}">
                <a16:creationId xmlns:a16="http://schemas.microsoft.com/office/drawing/2014/main" xmlns="" id="{CCC25FF0-D3FF-4579-B4BE-09BA9677E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185817"/>
            <a:ext cx="7378700" cy="190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分析：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根据平移的性质可知：平移只改变图形的位置，不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改变图形的大小；平移得到的图形与原来的图形是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完全一样的，所以对应的线段之间是平行且相等的．</a:t>
            </a:r>
          </a:p>
        </p:txBody>
      </p:sp>
      <p:sp>
        <p:nvSpPr>
          <p:cNvPr id="21" name="内容占位符 7">
            <a:extLst>
              <a:ext uri="{FF2B5EF4-FFF2-40B4-BE49-F238E27FC236}">
                <a16:creationId xmlns:a16="http://schemas.microsoft.com/office/drawing/2014/main" xmlns="" id="{CCC25FF0-D3FF-4579-B4BE-09BA9677E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136901"/>
            <a:ext cx="7899400" cy="281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解：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(1)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线段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AE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BF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CG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DH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的长度相等，都为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 cm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0" hangingPunct="0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(2)AB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EF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BC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FG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CD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GH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AD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EH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平行且相等。</a:t>
            </a:r>
          </a:p>
          <a:p>
            <a:pPr defTabSz="914400" eaLnBrk="0" hangingPunct="0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(3)∠BAD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与∠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FEH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，∠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ABC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与∠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EFG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，∠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BCD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   ∠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FGH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ADC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与∠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EHG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对应相等。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9700" y="1052543"/>
            <a:ext cx="115189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对于平移后，对应点所连的线段，下列说法正确的是（　）</a:t>
            </a: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①对应点所连的线段一定平行，但不一定相等；</a:t>
            </a: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②对应点所连的线段一定相等，但不一定平行，有可能相交；</a:t>
            </a: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③对应点所连的线段平行且相等，也有可能在同一条直线上；</a:t>
            </a: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④有可能所有对应点的连线都在同一条直线上．</a:t>
            </a:r>
          </a:p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A.①③</a:t>
            </a:r>
          </a:p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B.②③</a:t>
            </a:r>
          </a:p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C.③④</a:t>
            </a:r>
          </a:p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D.①②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20662147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矩形 2"/>
          <p:cNvSpPr/>
          <p:nvPr/>
        </p:nvSpPr>
        <p:spPr>
          <a:xfrm>
            <a:off x="203200" y="1061135"/>
            <a:ext cx="11709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如图将△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沿射线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BC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向右平移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8cm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后得到△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DEF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，若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BC=12cm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，则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CF=______cm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5123" name="Picture 3" descr="https://wb-qb-qiniu.xueba100.com/question_bank/8/13c/4d4a874f23d715b88b7f7e68105c3!cont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274" y="2015242"/>
            <a:ext cx="3610855" cy="167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203200" y="3809881"/>
            <a:ext cx="11544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如图，△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平移得到△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A′B′C′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，已知∠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B=45°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C′=70°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A=_____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288" y="4642535"/>
            <a:ext cx="4060826" cy="170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5561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>
            <a:extLst>
              <a:ext uri="{FF2B5EF4-FFF2-40B4-BE49-F238E27FC236}">
                <a16:creationId xmlns:a16="http://schemas.microsoft.com/office/drawing/2014/main" xmlns="" id="{5EC4C99D-F4CD-4FD3-9B12-3EF423F3DA5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31922" y="933705"/>
            <a:ext cx="11413978" cy="4641596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平移的定义：“三要素”</a:t>
            </a: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一个图形、一个方向、一个距离。</a:t>
            </a:r>
            <a:endParaRPr lang="en-US" altLang="zh-CN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平移的性质：“四特征”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图形的形状和大小不改变；</a:t>
            </a:r>
            <a:endParaRPr lang="en-US" altLang="zh-CN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FFFF00"/>
              </a:buClr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对应点所连的线段平行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（或在一条直线上）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且相等；</a:t>
            </a:r>
          </a:p>
          <a:p>
            <a:pPr>
              <a:buClr>
                <a:srgbClr val="FFFF00"/>
              </a:buClr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对应线段平行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（或在一条直线上）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且相等；</a:t>
            </a:r>
          </a:p>
          <a:p>
            <a:pPr>
              <a:buClr>
                <a:srgbClr val="FFFF00"/>
              </a:buClr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对应角相等；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</a:pPr>
            <a:endParaRPr lang="en-US" altLang="zh-CN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2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359397FC-41A8-448C-86E2-3EA251FE2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40283EF4-3529-4187-B358-6698C11ED1F9}"/>
              </a:ext>
            </a:extLst>
          </p:cNvPr>
          <p:cNvSpPr txBox="1"/>
          <p:nvPr/>
        </p:nvSpPr>
        <p:spPr>
          <a:xfrm>
            <a:off x="1554044" y="1563638"/>
            <a:ext cx="8070348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平移变换的概念及特征？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2B48B7E7-A068-4E65-A8FD-A4279315F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139DDFB5-C3F2-496D-A67B-4A473893AAA9}"/>
              </a:ext>
            </a:extLst>
          </p:cNvPr>
          <p:cNvSpPr txBox="1"/>
          <p:nvPr/>
        </p:nvSpPr>
        <p:spPr>
          <a:xfrm>
            <a:off x="1560364" y="2715823"/>
            <a:ext cx="1049193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会判断图形是否是平移变换？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xmlns="" id="{139DDFB5-C3F2-496D-A67B-4A473893AAA9}"/>
              </a:ext>
            </a:extLst>
          </p:cNvPr>
          <p:cNvSpPr txBox="1"/>
          <p:nvPr/>
        </p:nvSpPr>
        <p:spPr>
          <a:xfrm>
            <a:off x="1560364" y="3805644"/>
            <a:ext cx="1049193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灵活利用平移特征解决问题？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2B48B7E7-A068-4E65-A8FD-A4279315F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38649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261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xmlns="" id="{762A22C4-2899-4480-B46D-6CDD01E69F41}"/>
              </a:ext>
            </a:extLst>
          </p:cNvPr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87E614A-7A4C-4B39-A249-2BE20DC740DB}"/>
              </a:ext>
            </a:extLst>
          </p:cNvPr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xmlns="" id="{E2B64FAC-A208-48AA-A01F-F094C7231F17}"/>
              </a:ext>
            </a:extLst>
          </p:cNvPr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xmlns="" id="{0ECC5A36-E957-48FF-BAC5-5C89582B73CF}"/>
              </a:ext>
            </a:extLst>
          </p:cNvPr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xmlns="" id="{E9D78947-CE65-4857-A4BD-CCF08BD8DA59}"/>
              </a:ext>
            </a:extLst>
          </p:cNvPr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xmlns="" id="{BEDF36A3-3B5C-4E10-97A2-262D2B82AD4B}"/>
              </a:ext>
            </a:extLst>
          </p:cNvPr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xmlns="" id="{FCDE5644-C298-4D5E-A073-17000363A5CE}"/>
              </a:ext>
            </a:extLst>
          </p:cNvPr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xmlns="" id="{B917F854-E54D-4441-8B33-2645A7B0873B}"/>
              </a:ext>
            </a:extLst>
          </p:cNvPr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81599C18-DB9F-4848-8174-353A6C55630E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62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5C14322-439C-4A9C-9C98-45B9A2C6A3C5}"/>
              </a:ext>
            </a:extLst>
          </p:cNvPr>
          <p:cNvSpPr txBox="1"/>
          <p:nvPr/>
        </p:nvSpPr>
        <p:spPr>
          <a:xfrm>
            <a:off x="220334" y="5190417"/>
            <a:ext cx="11509979" cy="1267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  <a:defRPr/>
            </a:pPr>
            <a:r>
              <a:rPr lang="zh-CN" altLang="en-US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上面图片反映的是日常生活中物体运动的一些场景。你还能举出一些类似的例子吗？ </a:t>
            </a:r>
            <a:endParaRPr lang="zh-CN" altLang="zh-CN" sz="32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88221E0-9E25-4F3F-82F3-A7381487904C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pic>
        <p:nvPicPr>
          <p:cNvPr id="20" name="Picture 3" descr="缆车">
            <a:extLst>
              <a:ext uri="{FF2B5EF4-FFF2-40B4-BE49-F238E27FC236}">
                <a16:creationId xmlns:a16="http://schemas.microsoft.com/office/drawing/2014/main" xmlns="" id="{D64E860C-71C0-44CA-8C09-C1E9E8D4F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700" y="1042036"/>
            <a:ext cx="3987800" cy="354077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 descr="1E-01228[2]">
            <a:extLst>
              <a:ext uri="{FF2B5EF4-FFF2-40B4-BE49-F238E27FC236}">
                <a16:creationId xmlns:a16="http://schemas.microsoft.com/office/drawing/2014/main" xmlns="" id="{8C1783D7-05E8-444C-908E-7851367E8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596" y="1028576"/>
            <a:ext cx="3994604" cy="355423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88221E0-9E25-4F3F-82F3-A7381487904C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8" y="1068142"/>
            <a:ext cx="5501104" cy="306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i0.sinaimg.cn/jc/p/2007-03-30/U2143P27T1D437589F3DT200703301029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547" y="1068142"/>
            <a:ext cx="5361499" cy="303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5C14322-439C-4A9C-9C98-45B9A2C6A3C5}"/>
              </a:ext>
            </a:extLst>
          </p:cNvPr>
          <p:cNvSpPr txBox="1"/>
          <p:nvPr/>
        </p:nvSpPr>
        <p:spPr>
          <a:xfrm>
            <a:off x="1352947" y="4507362"/>
            <a:ext cx="331026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  <a:defRPr/>
            </a:pPr>
            <a:r>
              <a:rPr lang="zh-CN" altLang="en-US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工作中的伸缩门</a:t>
            </a:r>
            <a:endParaRPr lang="zh-CN" altLang="zh-CN" sz="32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5C14322-439C-4A9C-9C98-45B9A2C6A3C5}"/>
              </a:ext>
            </a:extLst>
          </p:cNvPr>
          <p:cNvSpPr txBox="1"/>
          <p:nvPr/>
        </p:nvSpPr>
        <p:spPr>
          <a:xfrm>
            <a:off x="7466479" y="4482531"/>
            <a:ext cx="36277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  <a:defRPr/>
            </a:pPr>
            <a:r>
              <a:rPr lang="zh-CN" altLang="en-US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空中飞行的飞机</a:t>
            </a:r>
            <a:endParaRPr lang="zh-CN" altLang="zh-CN" sz="32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</p:txBody>
      </p:sp>
    </p:spTree>
    <p:extLst>
      <p:ext uri="{BB962C8B-B14F-4D97-AF65-F5344CB8AC3E}">
        <p14:creationId xmlns:p14="http://schemas.microsoft.com/office/powerpoint/2010/main" val="3816949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88221E0-9E25-4F3F-82F3-A7381487904C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79" y="895946"/>
            <a:ext cx="11784499" cy="502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任意多边形 2"/>
          <p:cNvSpPr/>
          <p:nvPr/>
        </p:nvSpPr>
        <p:spPr>
          <a:xfrm>
            <a:off x="1844040" y="3589020"/>
            <a:ext cx="784860" cy="1066800"/>
          </a:xfrm>
          <a:custGeom>
            <a:avLst/>
            <a:gdLst>
              <a:gd name="connsiteX0" fmla="*/ 182880 w 784860"/>
              <a:gd name="connsiteY0" fmla="*/ 0 h 1066800"/>
              <a:gd name="connsiteX1" fmla="*/ 0 w 784860"/>
              <a:gd name="connsiteY1" fmla="*/ 320040 h 1066800"/>
              <a:gd name="connsiteX2" fmla="*/ 0 w 784860"/>
              <a:gd name="connsiteY2" fmla="*/ 731520 h 1066800"/>
              <a:gd name="connsiteX3" fmla="*/ 190500 w 784860"/>
              <a:gd name="connsiteY3" fmla="*/ 1051560 h 1066800"/>
              <a:gd name="connsiteX4" fmla="*/ 388620 w 784860"/>
              <a:gd name="connsiteY4" fmla="*/ 754380 h 1066800"/>
              <a:gd name="connsiteX5" fmla="*/ 579120 w 784860"/>
              <a:gd name="connsiteY5" fmla="*/ 1066800 h 1066800"/>
              <a:gd name="connsiteX6" fmla="*/ 777240 w 784860"/>
              <a:gd name="connsiteY6" fmla="*/ 769620 h 1066800"/>
              <a:gd name="connsiteX7" fmla="*/ 784860 w 784860"/>
              <a:gd name="connsiteY7" fmla="*/ 304800 h 1066800"/>
              <a:gd name="connsiteX8" fmla="*/ 586740 w 784860"/>
              <a:gd name="connsiteY8" fmla="*/ 0 h 1066800"/>
              <a:gd name="connsiteX9" fmla="*/ 381000 w 784860"/>
              <a:gd name="connsiteY9" fmla="*/ 312420 h 1066800"/>
              <a:gd name="connsiteX10" fmla="*/ 182880 w 784860"/>
              <a:gd name="connsiteY10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4860" h="1066800">
                <a:moveTo>
                  <a:pt x="182880" y="0"/>
                </a:moveTo>
                <a:lnTo>
                  <a:pt x="0" y="320040"/>
                </a:lnTo>
                <a:lnTo>
                  <a:pt x="0" y="731520"/>
                </a:lnTo>
                <a:lnTo>
                  <a:pt x="190500" y="1051560"/>
                </a:lnTo>
                <a:lnTo>
                  <a:pt x="388620" y="754380"/>
                </a:lnTo>
                <a:lnTo>
                  <a:pt x="579120" y="1066800"/>
                </a:lnTo>
                <a:lnTo>
                  <a:pt x="777240" y="769620"/>
                </a:lnTo>
                <a:lnTo>
                  <a:pt x="784860" y="304800"/>
                </a:lnTo>
                <a:lnTo>
                  <a:pt x="586740" y="0"/>
                </a:lnTo>
                <a:lnTo>
                  <a:pt x="381000" y="312420"/>
                </a:lnTo>
                <a:lnTo>
                  <a:pt x="182880" y="0"/>
                </a:lnTo>
                <a:close/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6347460" y="3573780"/>
            <a:ext cx="914400" cy="1249680"/>
          </a:xfrm>
          <a:custGeom>
            <a:avLst/>
            <a:gdLst>
              <a:gd name="connsiteX0" fmla="*/ 7620 w 914400"/>
              <a:gd name="connsiteY0" fmla="*/ 68580 h 1249680"/>
              <a:gd name="connsiteX1" fmla="*/ 167640 w 914400"/>
              <a:gd name="connsiteY1" fmla="*/ 0 h 1249680"/>
              <a:gd name="connsiteX2" fmla="*/ 381000 w 914400"/>
              <a:gd name="connsiteY2" fmla="*/ 15240 h 1249680"/>
              <a:gd name="connsiteX3" fmla="*/ 563880 w 914400"/>
              <a:gd name="connsiteY3" fmla="*/ 91440 h 1249680"/>
              <a:gd name="connsiteX4" fmla="*/ 601980 w 914400"/>
              <a:gd name="connsiteY4" fmla="*/ 137160 h 1249680"/>
              <a:gd name="connsiteX5" fmla="*/ 685800 w 914400"/>
              <a:gd name="connsiteY5" fmla="*/ 91440 h 1249680"/>
              <a:gd name="connsiteX6" fmla="*/ 678180 w 914400"/>
              <a:gd name="connsiteY6" fmla="*/ 243840 h 1249680"/>
              <a:gd name="connsiteX7" fmla="*/ 655320 w 914400"/>
              <a:gd name="connsiteY7" fmla="*/ 365760 h 1249680"/>
              <a:gd name="connsiteX8" fmla="*/ 655320 w 914400"/>
              <a:gd name="connsiteY8" fmla="*/ 396240 h 1249680"/>
              <a:gd name="connsiteX9" fmla="*/ 716280 w 914400"/>
              <a:gd name="connsiteY9" fmla="*/ 457200 h 1249680"/>
              <a:gd name="connsiteX10" fmla="*/ 777240 w 914400"/>
              <a:gd name="connsiteY10" fmla="*/ 457200 h 1249680"/>
              <a:gd name="connsiteX11" fmla="*/ 762000 w 914400"/>
              <a:gd name="connsiteY11" fmla="*/ 533400 h 1249680"/>
              <a:gd name="connsiteX12" fmla="*/ 861060 w 914400"/>
              <a:gd name="connsiteY12" fmla="*/ 548640 h 1249680"/>
              <a:gd name="connsiteX13" fmla="*/ 914400 w 914400"/>
              <a:gd name="connsiteY13" fmla="*/ 579120 h 1249680"/>
              <a:gd name="connsiteX14" fmla="*/ 883920 w 914400"/>
              <a:gd name="connsiteY14" fmla="*/ 647700 h 1249680"/>
              <a:gd name="connsiteX15" fmla="*/ 868680 w 914400"/>
              <a:gd name="connsiteY15" fmla="*/ 731520 h 1249680"/>
              <a:gd name="connsiteX16" fmla="*/ 868680 w 914400"/>
              <a:gd name="connsiteY16" fmla="*/ 830580 h 1249680"/>
              <a:gd name="connsiteX17" fmla="*/ 891540 w 914400"/>
              <a:gd name="connsiteY17" fmla="*/ 929640 h 1249680"/>
              <a:gd name="connsiteX18" fmla="*/ 891540 w 914400"/>
              <a:gd name="connsiteY18" fmla="*/ 952500 h 1249680"/>
              <a:gd name="connsiteX19" fmla="*/ 830580 w 914400"/>
              <a:gd name="connsiteY19" fmla="*/ 1021080 h 1249680"/>
              <a:gd name="connsiteX20" fmla="*/ 746760 w 914400"/>
              <a:gd name="connsiteY20" fmla="*/ 1021080 h 1249680"/>
              <a:gd name="connsiteX21" fmla="*/ 784860 w 914400"/>
              <a:gd name="connsiteY21" fmla="*/ 1104900 h 1249680"/>
              <a:gd name="connsiteX22" fmla="*/ 716280 w 914400"/>
              <a:gd name="connsiteY22" fmla="*/ 1120140 h 1249680"/>
              <a:gd name="connsiteX23" fmla="*/ 670560 w 914400"/>
              <a:gd name="connsiteY23" fmla="*/ 1127760 h 1249680"/>
              <a:gd name="connsiteX24" fmla="*/ 640080 w 914400"/>
              <a:gd name="connsiteY24" fmla="*/ 1150620 h 1249680"/>
              <a:gd name="connsiteX25" fmla="*/ 678180 w 914400"/>
              <a:gd name="connsiteY25" fmla="*/ 1196340 h 1249680"/>
              <a:gd name="connsiteX26" fmla="*/ 617220 w 914400"/>
              <a:gd name="connsiteY26" fmla="*/ 1249680 h 1249680"/>
              <a:gd name="connsiteX27" fmla="*/ 495300 w 914400"/>
              <a:gd name="connsiteY27" fmla="*/ 1196340 h 1249680"/>
              <a:gd name="connsiteX28" fmla="*/ 373380 w 914400"/>
              <a:gd name="connsiteY28" fmla="*/ 1135380 h 1249680"/>
              <a:gd name="connsiteX29" fmla="*/ 220980 w 914400"/>
              <a:gd name="connsiteY29" fmla="*/ 1135380 h 1249680"/>
              <a:gd name="connsiteX30" fmla="*/ 121920 w 914400"/>
              <a:gd name="connsiteY30" fmla="*/ 1165860 h 1249680"/>
              <a:gd name="connsiteX31" fmla="*/ 45720 w 914400"/>
              <a:gd name="connsiteY31" fmla="*/ 1203960 h 1249680"/>
              <a:gd name="connsiteX32" fmla="*/ 0 w 914400"/>
              <a:gd name="connsiteY32" fmla="*/ 1150620 h 1249680"/>
              <a:gd name="connsiteX33" fmla="*/ 38100 w 914400"/>
              <a:gd name="connsiteY33" fmla="*/ 1112520 h 1249680"/>
              <a:gd name="connsiteX34" fmla="*/ 106680 w 914400"/>
              <a:gd name="connsiteY34" fmla="*/ 1089660 h 1249680"/>
              <a:gd name="connsiteX35" fmla="*/ 91440 w 914400"/>
              <a:gd name="connsiteY35" fmla="*/ 1036320 h 1249680"/>
              <a:gd name="connsiteX36" fmla="*/ 152400 w 914400"/>
              <a:gd name="connsiteY36" fmla="*/ 998220 h 1249680"/>
              <a:gd name="connsiteX37" fmla="*/ 251460 w 914400"/>
              <a:gd name="connsiteY37" fmla="*/ 952500 h 1249680"/>
              <a:gd name="connsiteX38" fmla="*/ 213360 w 914400"/>
              <a:gd name="connsiteY38" fmla="*/ 769620 h 1249680"/>
              <a:gd name="connsiteX39" fmla="*/ 228600 w 914400"/>
              <a:gd name="connsiteY39" fmla="*/ 632460 h 1249680"/>
              <a:gd name="connsiteX40" fmla="*/ 251460 w 914400"/>
              <a:gd name="connsiteY40" fmla="*/ 586740 h 1249680"/>
              <a:gd name="connsiteX41" fmla="*/ 205740 w 914400"/>
              <a:gd name="connsiteY41" fmla="*/ 548640 h 1249680"/>
              <a:gd name="connsiteX42" fmla="*/ 137160 w 914400"/>
              <a:gd name="connsiteY42" fmla="*/ 548640 h 1249680"/>
              <a:gd name="connsiteX43" fmla="*/ 114300 w 914400"/>
              <a:gd name="connsiteY43" fmla="*/ 510540 h 1249680"/>
              <a:gd name="connsiteX44" fmla="*/ 167640 w 914400"/>
              <a:gd name="connsiteY44" fmla="*/ 457200 h 1249680"/>
              <a:gd name="connsiteX45" fmla="*/ 91440 w 914400"/>
              <a:gd name="connsiteY45" fmla="*/ 457200 h 1249680"/>
              <a:gd name="connsiteX46" fmla="*/ 15240 w 914400"/>
              <a:gd name="connsiteY46" fmla="*/ 388620 h 1249680"/>
              <a:gd name="connsiteX47" fmla="*/ 22860 w 914400"/>
              <a:gd name="connsiteY47" fmla="*/ 327660 h 1249680"/>
              <a:gd name="connsiteX48" fmla="*/ 38100 w 914400"/>
              <a:gd name="connsiteY48" fmla="*/ 205740 h 1249680"/>
              <a:gd name="connsiteX49" fmla="*/ 7620 w 914400"/>
              <a:gd name="connsiteY49" fmla="*/ 68580 h 1249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14400" h="1249680">
                <a:moveTo>
                  <a:pt x="7620" y="68580"/>
                </a:moveTo>
                <a:lnTo>
                  <a:pt x="167640" y="0"/>
                </a:lnTo>
                <a:lnTo>
                  <a:pt x="381000" y="15240"/>
                </a:lnTo>
                <a:lnTo>
                  <a:pt x="563880" y="91440"/>
                </a:lnTo>
                <a:lnTo>
                  <a:pt x="601980" y="137160"/>
                </a:lnTo>
                <a:lnTo>
                  <a:pt x="685800" y="91440"/>
                </a:lnTo>
                <a:lnTo>
                  <a:pt x="678180" y="243840"/>
                </a:lnTo>
                <a:lnTo>
                  <a:pt x="655320" y="365760"/>
                </a:lnTo>
                <a:lnTo>
                  <a:pt x="655320" y="396240"/>
                </a:lnTo>
                <a:lnTo>
                  <a:pt x="716280" y="457200"/>
                </a:lnTo>
                <a:lnTo>
                  <a:pt x="777240" y="457200"/>
                </a:lnTo>
                <a:lnTo>
                  <a:pt x="762000" y="533400"/>
                </a:lnTo>
                <a:lnTo>
                  <a:pt x="861060" y="548640"/>
                </a:lnTo>
                <a:lnTo>
                  <a:pt x="914400" y="579120"/>
                </a:lnTo>
                <a:lnTo>
                  <a:pt x="883920" y="647700"/>
                </a:lnTo>
                <a:lnTo>
                  <a:pt x="868680" y="731520"/>
                </a:lnTo>
                <a:lnTo>
                  <a:pt x="868680" y="830580"/>
                </a:lnTo>
                <a:lnTo>
                  <a:pt x="891540" y="929640"/>
                </a:lnTo>
                <a:lnTo>
                  <a:pt x="891540" y="952500"/>
                </a:lnTo>
                <a:lnTo>
                  <a:pt x="830580" y="1021080"/>
                </a:lnTo>
                <a:lnTo>
                  <a:pt x="746760" y="1021080"/>
                </a:lnTo>
                <a:lnTo>
                  <a:pt x="784860" y="1104900"/>
                </a:lnTo>
                <a:lnTo>
                  <a:pt x="716280" y="1120140"/>
                </a:lnTo>
                <a:lnTo>
                  <a:pt x="670560" y="1127760"/>
                </a:lnTo>
                <a:lnTo>
                  <a:pt x="640080" y="1150620"/>
                </a:lnTo>
                <a:lnTo>
                  <a:pt x="678180" y="1196340"/>
                </a:lnTo>
                <a:lnTo>
                  <a:pt x="617220" y="1249680"/>
                </a:lnTo>
                <a:lnTo>
                  <a:pt x="495300" y="1196340"/>
                </a:lnTo>
                <a:lnTo>
                  <a:pt x="373380" y="1135380"/>
                </a:lnTo>
                <a:lnTo>
                  <a:pt x="220980" y="1135380"/>
                </a:lnTo>
                <a:lnTo>
                  <a:pt x="121920" y="1165860"/>
                </a:lnTo>
                <a:lnTo>
                  <a:pt x="45720" y="1203960"/>
                </a:lnTo>
                <a:lnTo>
                  <a:pt x="0" y="1150620"/>
                </a:lnTo>
                <a:lnTo>
                  <a:pt x="38100" y="1112520"/>
                </a:lnTo>
                <a:lnTo>
                  <a:pt x="106680" y="1089660"/>
                </a:lnTo>
                <a:lnTo>
                  <a:pt x="91440" y="1036320"/>
                </a:lnTo>
                <a:lnTo>
                  <a:pt x="152400" y="998220"/>
                </a:lnTo>
                <a:lnTo>
                  <a:pt x="251460" y="952500"/>
                </a:lnTo>
                <a:lnTo>
                  <a:pt x="213360" y="769620"/>
                </a:lnTo>
                <a:lnTo>
                  <a:pt x="228600" y="632460"/>
                </a:lnTo>
                <a:lnTo>
                  <a:pt x="251460" y="586740"/>
                </a:lnTo>
                <a:lnTo>
                  <a:pt x="205740" y="548640"/>
                </a:lnTo>
                <a:lnTo>
                  <a:pt x="137160" y="548640"/>
                </a:lnTo>
                <a:lnTo>
                  <a:pt x="114300" y="510540"/>
                </a:lnTo>
                <a:lnTo>
                  <a:pt x="167640" y="457200"/>
                </a:lnTo>
                <a:lnTo>
                  <a:pt x="91440" y="457200"/>
                </a:lnTo>
                <a:lnTo>
                  <a:pt x="15240" y="388620"/>
                </a:lnTo>
                <a:lnTo>
                  <a:pt x="22860" y="327660"/>
                </a:lnTo>
                <a:lnTo>
                  <a:pt x="38100" y="205740"/>
                </a:lnTo>
                <a:lnTo>
                  <a:pt x="7620" y="68580"/>
                </a:lnTo>
                <a:close/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7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0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049" y="3164503"/>
            <a:ext cx="1338262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217863" y="2159000"/>
            <a:ext cx="45878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9pPr>
          </a:lstStyle>
          <a:p>
            <a:pPr eaLnBrk="1" hangingPunct="1"/>
            <a:endParaRPr lang="zh-CN" altLang="en-US">
              <a:latin typeface="Arial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66738" y="5679787"/>
            <a:ext cx="72739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雪人的大小和形状改变了吗？位置呢？</a:t>
            </a: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82170" y="975612"/>
            <a:ext cx="11813961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4300" tIns="0" rIns="114300" bIns="0"/>
          <a:lstStyle>
            <a:lvl1pPr indent="26670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宋体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ct val="20000"/>
              </a:spcBef>
              <a:buClr>
                <a:srgbClr val="9C007F"/>
              </a:buClr>
              <a:buSzPct val="95000"/>
              <a:buFont typeface="Wingdings 2" pitchFamily="18" charset="2"/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如何在一张半透明的纸上，画一排形状和大小都如图所示的雪人呢？请把你的方法与同伴交流后动手画图。</a:t>
            </a:r>
          </a:p>
        </p:txBody>
      </p:sp>
      <p:pic>
        <p:nvPicPr>
          <p:cNvPr id="12" name="图片 10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161567"/>
            <a:ext cx="1338262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105" y="3161563"/>
            <a:ext cx="1338263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217" y="3161567"/>
            <a:ext cx="1338263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052" y="3161565"/>
            <a:ext cx="1338263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359302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4054E-6 1.48148E-6 L 0.21245 1.4814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5 -2.96296E-6 L 0.45053 -2.96296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053 1.48148E-6 L 0.70456 1.48148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2">
            <a:extLst>
              <a:ext uri="{FF2B5EF4-FFF2-40B4-BE49-F238E27FC236}">
                <a16:creationId xmlns:a16="http://schemas.microsoft.com/office/drawing/2014/main" xmlns="" id="{5E2D1DEE-0108-49DA-8152-07830D1BF01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814587" y="1097558"/>
            <a:ext cx="3370263" cy="441325"/>
          </a:xfrm>
          <a:prstGeom prst="roundRect">
            <a:avLst>
              <a:gd name="adj" fmla="val 47681"/>
            </a:avLst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388" name="AutoShape 2">
            <a:extLst>
              <a:ext uri="{FF2B5EF4-FFF2-40B4-BE49-F238E27FC236}">
                <a16:creationId xmlns:a16="http://schemas.microsoft.com/office/drawing/2014/main" xmlns="" id="{52AB0DED-5F06-4996-8649-24C26849E00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77874" y="1081683"/>
            <a:ext cx="1720850" cy="441325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389" name="AutoShape 11">
            <a:extLst>
              <a:ext uri="{FF2B5EF4-FFF2-40B4-BE49-F238E27FC236}">
                <a16:creationId xmlns:a16="http://schemas.microsoft.com/office/drawing/2014/main" xmlns="" id="{8F32D5C1-F487-4212-958D-FB2E92ABD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2800" y="895946"/>
            <a:ext cx="777875" cy="777875"/>
          </a:xfrm>
          <a:prstGeom prst="diamond">
            <a:avLst/>
          </a:prstGeom>
          <a:solidFill>
            <a:srgbClr val="FF6600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/>
            <a:r>
              <a:rPr lang="en-US" altLang="ko-KR" sz="2800" b="1">
                <a:solidFill>
                  <a:srgbClr val="FFFFFF"/>
                </a:solidFill>
                <a:latin typeface="Calibri" panose="020F0502020204030204" pitchFamily="34" charset="0"/>
                <a:ea typeface="Gulim" panose="020B0600000101010101" pitchFamily="34" charset="-127"/>
              </a:rPr>
              <a:t>1</a:t>
            </a:r>
          </a:p>
        </p:txBody>
      </p:sp>
      <p:sp>
        <p:nvSpPr>
          <p:cNvPr id="16390" name="文本框 27">
            <a:extLst>
              <a:ext uri="{FF2B5EF4-FFF2-40B4-BE49-F238E27FC236}">
                <a16:creationId xmlns:a16="http://schemas.microsoft.com/office/drawing/2014/main" xmlns="" id="{0DE8C3C7-ED4F-401E-9DBC-CBFB97266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587" y="1059458"/>
            <a:ext cx="11842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b="1" dirty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知识点</a:t>
            </a:r>
          </a:p>
        </p:txBody>
      </p:sp>
      <p:sp>
        <p:nvSpPr>
          <p:cNvPr id="16391" name="文本框 28">
            <a:extLst>
              <a:ext uri="{FF2B5EF4-FFF2-40B4-BE49-F238E27FC236}">
                <a16:creationId xmlns:a16="http://schemas.microsoft.com/office/drawing/2014/main" xmlns="" id="{D9D8456D-9C49-48AF-8C85-E3AD5023B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6086" y="1054696"/>
            <a:ext cx="18605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平移的概念</a:t>
            </a:r>
            <a:endParaRPr lang="en-US" altLang="zh-CN" sz="2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35" name="TextBox 26">
            <a:extLst>
              <a:ext uri="{FF2B5EF4-FFF2-40B4-BE49-F238E27FC236}">
                <a16:creationId xmlns:a16="http://schemas.microsoft.com/office/drawing/2014/main" xmlns="" id="{12B92A79-838A-4CCA-9E1F-AD12DB32E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954" y="1707663"/>
            <a:ext cx="11679788" cy="410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5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 </a:t>
            </a: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定义：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在平面内，将一个图形沿某个方向移动一定的距离，这样的图形运动称为平移。</a:t>
            </a:r>
          </a:p>
          <a:p>
            <a:pPr>
              <a:lnSpc>
                <a:spcPct val="135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要点精析：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35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(1)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平移的两个要素：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平移的方向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直线方向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平移的距离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35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平移只改变图形的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位置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，不改变图形的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形状、大小、方向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35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(3)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平移的方向：可以是上下平移和左右平移，也可以是按任意指定的方向平移，只要是直线方向即可。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BCA2C86-4DCB-4573-87B5-7B58DAB8F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92" y="804460"/>
            <a:ext cx="9274229" cy="581272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  <p:extLst>
      <p:ext uri="{BB962C8B-B14F-4D97-AF65-F5344CB8AC3E}">
        <p14:creationId xmlns:p14="http://schemas.microsoft.com/office/powerpoint/2010/main" val="1630218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>
            <a:extLst>
              <a:ext uri="{FF2B5EF4-FFF2-40B4-BE49-F238E27FC236}">
                <a16:creationId xmlns:a16="http://schemas.microsoft.com/office/drawing/2014/main" xmlns="" id="{C115F7FD-2022-4871-8B08-E72A95A8D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946746"/>
            <a:ext cx="116205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欣赏并说出下列各商标图案哪些是利用平移来设计的？</a:t>
            </a:r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xmlns="" id="{60F3DEE7-FAC3-422B-935E-7F41684F7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990975"/>
            <a:ext cx="8001000" cy="511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ea typeface="华文细黑" panose="02010600040101010101" pitchFamily="2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解：利用平移来设计的有</a:t>
            </a: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(4)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(6) 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altLang="zh-CN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xmlns="" id="{E9EAEC88-F2F5-4731-8BBF-32D4174C5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915529"/>
            <a:ext cx="1039980" cy="100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xmlns="" id="{C7B4172E-EB53-481F-B449-801E8D98C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599" y="1934201"/>
            <a:ext cx="2057400" cy="131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xmlns="" id="{E041E311-B011-4C3E-80DB-2F695B2F0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237" y="2028325"/>
            <a:ext cx="1055771" cy="86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xmlns="" id="{53B404C7-743D-4F07-87F3-9AE97CFAC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589" y="1946901"/>
            <a:ext cx="1299411" cy="111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>
            <a:extLst>
              <a:ext uri="{FF2B5EF4-FFF2-40B4-BE49-F238E27FC236}">
                <a16:creationId xmlns:a16="http://schemas.microsoft.com/office/drawing/2014/main" xmlns="" id="{78E81A5A-4545-41F3-9EA3-C93AB8DB4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660" y="2030663"/>
            <a:ext cx="1173079" cy="974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>
            <a:extLst>
              <a:ext uri="{FF2B5EF4-FFF2-40B4-BE49-F238E27FC236}">
                <a16:creationId xmlns:a16="http://schemas.microsoft.com/office/drawing/2014/main" xmlns="" id="{4647194D-E3E5-4EB0-8D86-B77B2007B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981" y="2028325"/>
            <a:ext cx="730918" cy="78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3">
            <a:extLst>
              <a:ext uri="{FF2B5EF4-FFF2-40B4-BE49-F238E27FC236}">
                <a16:creationId xmlns:a16="http://schemas.microsoft.com/office/drawing/2014/main" xmlns="" id="{583CE568-AF53-49C4-A41E-AD480391C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398" y="3069276"/>
            <a:ext cx="107201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ea typeface="华文细黑" panose="02010600040101010101" pitchFamily="2" charset="-122"/>
              </a:rPr>
              <a:t>（</a:t>
            </a:r>
            <a:r>
              <a:rPr lang="en-US" altLang="zh-CN" sz="2400" b="1" dirty="0">
                <a:ea typeface="华文细黑" panose="02010600040101010101" pitchFamily="2" charset="-122"/>
              </a:rPr>
              <a:t>1</a:t>
            </a:r>
            <a:r>
              <a:rPr lang="zh-CN" altLang="en-US" sz="2400" b="1" dirty="0">
                <a:ea typeface="华文细黑" panose="02010600040101010101" pitchFamily="2" charset="-122"/>
              </a:rPr>
              <a:t>）            （</a:t>
            </a:r>
            <a:r>
              <a:rPr lang="en-US" altLang="zh-CN" sz="2400" b="1" dirty="0">
                <a:ea typeface="华文细黑" panose="02010600040101010101" pitchFamily="2" charset="-122"/>
              </a:rPr>
              <a:t>2</a:t>
            </a:r>
            <a:r>
              <a:rPr lang="zh-CN" altLang="en-US" sz="2400" b="1" dirty="0">
                <a:ea typeface="华文细黑" panose="02010600040101010101" pitchFamily="2" charset="-122"/>
              </a:rPr>
              <a:t>）              （</a:t>
            </a:r>
            <a:r>
              <a:rPr lang="en-US" altLang="zh-CN" sz="2400" b="1" dirty="0">
                <a:ea typeface="华文细黑" panose="02010600040101010101" pitchFamily="2" charset="-122"/>
              </a:rPr>
              <a:t>3</a:t>
            </a:r>
            <a:r>
              <a:rPr lang="zh-CN" altLang="en-US" sz="2400" b="1" dirty="0">
                <a:ea typeface="华文细黑" panose="02010600040101010101" pitchFamily="2" charset="-122"/>
              </a:rPr>
              <a:t>）                （</a:t>
            </a:r>
            <a:r>
              <a:rPr lang="en-US" altLang="zh-CN" sz="2400" b="1" dirty="0">
                <a:ea typeface="华文细黑" panose="02010600040101010101" pitchFamily="2" charset="-122"/>
              </a:rPr>
              <a:t>4</a:t>
            </a:r>
            <a:r>
              <a:rPr lang="zh-CN" altLang="en-US" sz="2400" b="1" dirty="0">
                <a:ea typeface="华文细黑" panose="02010600040101010101" pitchFamily="2" charset="-122"/>
              </a:rPr>
              <a:t>）                 （</a:t>
            </a:r>
            <a:r>
              <a:rPr lang="en-US" altLang="zh-CN" sz="2400" b="1" dirty="0">
                <a:ea typeface="华文细黑" panose="02010600040101010101" pitchFamily="2" charset="-122"/>
              </a:rPr>
              <a:t>5</a:t>
            </a:r>
            <a:r>
              <a:rPr lang="zh-CN" altLang="en-US" sz="2400" b="1" dirty="0">
                <a:ea typeface="华文细黑" panose="02010600040101010101" pitchFamily="2" charset="-122"/>
              </a:rPr>
              <a:t>）                     （</a:t>
            </a:r>
            <a:r>
              <a:rPr lang="en-US" altLang="zh-CN" sz="2400" b="1" dirty="0">
                <a:ea typeface="华文细黑" panose="02010600040101010101" pitchFamily="2" charset="-122"/>
              </a:rPr>
              <a:t>6</a:t>
            </a:r>
            <a:r>
              <a:rPr lang="zh-CN" altLang="en-US" sz="2400" b="1" dirty="0">
                <a:ea typeface="华文细黑" panose="02010600040101010101" pitchFamily="2" charset="-122"/>
              </a:rPr>
              <a:t>）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23074ED-5D9D-41C0-B954-FBBEB393AAB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  <p:extLst>
      <p:ext uri="{BB962C8B-B14F-4D97-AF65-F5344CB8AC3E}">
        <p14:creationId xmlns:p14="http://schemas.microsoft.com/office/powerpoint/2010/main" val="154027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5634966</TotalTime>
  <Pages>0</Pages>
  <Words>1013</Words>
  <Characters>0</Characters>
  <Application>Microsoft Office PowerPoint</Application>
  <DocSecurity>0</DocSecurity>
  <PresentationFormat>自定义</PresentationFormat>
  <Lines>0</Lines>
  <Paragraphs>102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模板222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ckb</cp:lastModifiedBy>
  <cp:revision>31</cp:revision>
  <dcterms:created xsi:type="dcterms:W3CDTF">2016-12-30T07:11:48Z</dcterms:created>
  <dcterms:modified xsi:type="dcterms:W3CDTF">2020-04-23T10:02:39Z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